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48" r:id="rId2"/>
  </p:sldMasterIdLst>
  <p:handoutMasterIdLst>
    <p:handoutMasterId r:id="rId11"/>
  </p:handoutMasterIdLst>
  <p:sldIdLst>
    <p:sldId id="481" r:id="rId3"/>
    <p:sldId id="482" r:id="rId4"/>
    <p:sldId id="483" r:id="rId5"/>
    <p:sldId id="484" r:id="rId6"/>
    <p:sldId id="457" r:id="rId7"/>
    <p:sldId id="458" r:id="rId8"/>
    <p:sldId id="459" r:id="rId9"/>
    <p:sldId id="485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Palatino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" pitchFamily="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3"/>
    <a:srgbClr val="F1E3FF"/>
    <a:srgbClr val="E4C9FF"/>
    <a:srgbClr val="CC99FF"/>
    <a:srgbClr val="CCCCFF"/>
    <a:srgbClr val="99CCFF"/>
    <a:srgbClr val="6699FF"/>
    <a:srgbClr val="53BE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57" autoAdjust="0"/>
    <p:restoredTop sz="97662" autoAdjust="0"/>
  </p:normalViewPr>
  <p:slideViewPr>
    <p:cSldViewPr>
      <p:cViewPr varScale="1">
        <p:scale>
          <a:sx n="89" d="100"/>
          <a:sy n="89" d="100"/>
        </p:scale>
        <p:origin x="821" y="101"/>
      </p:cViewPr>
      <p:guideLst>
        <p:guide orient="horz" pos="57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Char char="•"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Char char="•"/>
              <a:defRPr sz="1200"/>
            </a:lvl1pPr>
          </a:lstStyle>
          <a:p>
            <a:pPr>
              <a:defRPr/>
            </a:pPr>
            <a:fld id="{93FA6527-0629-4817-A393-0BEE6FDA71D9}" type="datetimeFigureOut">
              <a:rPr lang="en-US"/>
              <a:pPr>
                <a:defRPr/>
              </a:pPr>
              <a:t>4/28/2019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Char char="•"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Tx/>
              <a:buChar char="•"/>
              <a:defRPr sz="1200" smtClean="0"/>
            </a:lvl1pPr>
          </a:lstStyle>
          <a:p>
            <a:pPr>
              <a:defRPr/>
            </a:pPr>
            <a:fld id="{99207565-E0A1-4BEC-800B-BB19B3A74E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105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0664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8658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316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5983288" y="5562600"/>
            <a:ext cx="3048000" cy="366713"/>
          </a:xfrm>
          <a:prstGeom prst="rect">
            <a:avLst/>
          </a:prstGeom>
          <a:solidFill>
            <a:srgbClr val="3823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DDC5DF"/>
                </a:solidFill>
                <a:latin typeface="Avenir 65 Medium" pitchFamily="34" charset="0"/>
              </a:rPr>
              <a:t>Fernando &amp; Yvonn Quijano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5867400" y="5181600"/>
            <a:ext cx="158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A05DA5"/>
                </a:solidFill>
                <a:latin typeface="Arial" panose="020B0604020202020204" pitchFamily="34" charset="0"/>
              </a:rPr>
              <a:t>Prepared by:</a:t>
            </a:r>
          </a:p>
        </p:txBody>
      </p:sp>
      <p:pic>
        <p:nvPicPr>
          <p:cNvPr id="4" name="Picture 16" descr="B-rings_#1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44925" cy="641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1"/>
          <p:cNvSpPr>
            <a:spLocks noChangeArrowheads="1"/>
          </p:cNvSpPr>
          <p:nvPr/>
        </p:nvSpPr>
        <p:spPr bwMode="auto">
          <a:xfrm flipH="1">
            <a:off x="4267200" y="1600200"/>
            <a:ext cx="4495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 eaLnBrk="1" hangingPunct="1"/>
            <a:r>
              <a:rPr lang="en-US" altLang="en-US" sz="4400" b="1">
                <a:solidFill>
                  <a:srgbClr val="0066B3"/>
                </a:solidFill>
                <a:latin typeface="Palatino Linotype" panose="02040502050505030304" pitchFamily="18" charset="0"/>
              </a:rPr>
              <a:t>Information,</a:t>
            </a:r>
          </a:p>
          <a:p>
            <a:pPr eaLnBrk="1" hangingPunct="1"/>
            <a:r>
              <a:rPr lang="en-US" altLang="en-US" sz="4400" b="1">
                <a:solidFill>
                  <a:srgbClr val="0066B3"/>
                </a:solidFill>
                <a:latin typeface="Palatino Linotype" panose="02040502050505030304" pitchFamily="18" charset="0"/>
              </a:rPr>
              <a:t>Market Failure,</a:t>
            </a:r>
          </a:p>
          <a:p>
            <a:pPr eaLnBrk="1" hangingPunct="1"/>
            <a:r>
              <a:rPr lang="en-US" altLang="en-US" sz="4400" b="1">
                <a:solidFill>
                  <a:srgbClr val="0066B3"/>
                </a:solidFill>
                <a:latin typeface="Palatino Linotype" panose="02040502050505030304" pitchFamily="18" charset="0"/>
              </a:rPr>
              <a:t>and the Role of</a:t>
            </a:r>
          </a:p>
          <a:p>
            <a:pPr eaLnBrk="1" hangingPunct="1"/>
            <a:r>
              <a:rPr lang="en-US" altLang="en-US" sz="4400" b="1">
                <a:solidFill>
                  <a:srgbClr val="0066B3"/>
                </a:solidFill>
                <a:latin typeface="Palatino Linotype" panose="02040502050505030304" pitchFamily="18" charset="0"/>
              </a:rPr>
              <a:t>Government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3429000" y="381000"/>
            <a:ext cx="1371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6000">
                <a:solidFill>
                  <a:srgbClr val="0066B3"/>
                </a:solidFill>
                <a:latin typeface="Palatino Linotype" panose="02040502050505030304" pitchFamily="18" charset="0"/>
              </a:rPr>
              <a:t>16</a:t>
            </a: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 rot="16200000">
            <a:off x="2133600" y="1447800"/>
            <a:ext cx="2819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r>
              <a:rPr lang="en-US" altLang="en-US" sz="3200">
                <a:solidFill>
                  <a:srgbClr val="0066B3"/>
                </a:solidFill>
                <a:latin typeface="Arial" panose="020B0604020202020204" pitchFamily="34" charset="0"/>
              </a:rPr>
              <a:t>C H A P T E R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629400"/>
            <a:ext cx="822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>
              <a:defRPr/>
            </a:pP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</a:rPr>
              <a:t>Copyright © 2009 Pearson Education, Inc. Publishing as Prentice Hall  </a:t>
            </a: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Microeconomics  •  </a:t>
            </a: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</a:rPr>
              <a:t>Pindyck/Rubinfeld, 7e.</a:t>
            </a:r>
          </a:p>
        </p:txBody>
      </p:sp>
    </p:spTree>
    <p:extLst>
      <p:ext uri="{BB962C8B-B14F-4D97-AF65-F5344CB8AC3E}">
        <p14:creationId xmlns:p14="http://schemas.microsoft.com/office/powerpoint/2010/main" val="276421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6" grpId="0"/>
      <p:bldP spid="7" grpId="0"/>
      <p:bldP spid="8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75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0101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65225"/>
            <a:ext cx="4038600" cy="51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5225"/>
            <a:ext cx="4038600" cy="51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10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06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1174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285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767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3972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736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3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2076450" cy="129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76950" cy="129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18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391400" cy="487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65225"/>
            <a:ext cx="4038600" cy="511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5225"/>
            <a:ext cx="4038600" cy="511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5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24951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579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8033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820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10992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735747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2997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233" name="Picture 57" descr="2nd-pa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3914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458200" y="6477000"/>
            <a:ext cx="685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r>
              <a:rPr lang="en-US" altLang="en-US" sz="1200" b="1">
                <a:solidFill>
                  <a:srgbClr val="382344"/>
                </a:solidFill>
                <a:latin typeface="Arial" panose="020B0604020202020204" pitchFamily="34" charset="0"/>
              </a:rPr>
              <a:t>2 of 35</a:t>
            </a:r>
          </a:p>
        </p:txBody>
      </p:sp>
      <p:sp>
        <p:nvSpPr>
          <p:cNvPr id="1028" name="Rectangle 59"/>
          <p:cNvSpPr>
            <a:spLocks noChangeArrowheads="1"/>
          </p:cNvSpPr>
          <p:nvPr/>
        </p:nvSpPr>
        <p:spPr bwMode="auto">
          <a:xfrm>
            <a:off x="381000" y="6553200"/>
            <a:ext cx="7162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r>
              <a:rPr lang="en-US" altLang="en-US" sz="1400">
                <a:solidFill>
                  <a:srgbClr val="382344"/>
                </a:solidFill>
                <a:latin typeface="Arial" panose="020B0604020202020204" pitchFamily="34" charset="0"/>
              </a:rPr>
              <a:t>© 2008 Prentice Hall Business Publishing  </a:t>
            </a:r>
            <a:r>
              <a:rPr lang="en-US" altLang="en-US" sz="1400">
                <a:solidFill>
                  <a:srgbClr val="3823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Microeconomics  •  </a:t>
            </a:r>
            <a:r>
              <a:rPr lang="en-US" altLang="en-US" sz="1400">
                <a:solidFill>
                  <a:srgbClr val="382344"/>
                </a:solidFill>
                <a:latin typeface="Arial" panose="020B0604020202020204" pitchFamily="34" charset="0"/>
              </a:rPr>
              <a:t>Robert S. Pindyck, 8e.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66B3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81000"/>
            <a:ext cx="73914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65225"/>
            <a:ext cx="82296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</p:txBody>
      </p:sp>
      <p:sp>
        <p:nvSpPr>
          <p:cNvPr id="2052" name="Rectangle 12"/>
          <p:cNvSpPr>
            <a:spLocks noChangeArrowheads="1"/>
          </p:cNvSpPr>
          <p:nvPr/>
        </p:nvSpPr>
        <p:spPr bwMode="auto">
          <a:xfrm rot="-5400000">
            <a:off x="-3048000" y="3048000"/>
            <a:ext cx="6477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r>
              <a:rPr lang="en-US" altLang="en-US" sz="1400" b="1">
                <a:solidFill>
                  <a:srgbClr val="0066B3"/>
                </a:solidFill>
                <a:latin typeface="Arial" panose="020B0604020202020204" pitchFamily="34" charset="0"/>
              </a:rPr>
              <a:t>Chapter 16:  Information, Market Failure, and the Role of Government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382000" y="6516688"/>
            <a:ext cx="795338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>
              <a:defRPr/>
            </a:pPr>
            <a:fld id="{48F73FE3-3062-4CD3-BFC7-CD5E597D6533}" type="slidenum">
              <a:rPr lang="en-US" altLang="en-US" sz="1200" b="1" smtClean="0">
                <a:solidFill>
                  <a:srgbClr val="382344"/>
                </a:solidFill>
                <a:latin typeface="Arial" panose="020B0604020202020204" pitchFamily="34" charset="0"/>
              </a:rPr>
              <a:pPr>
                <a:defRPr/>
              </a:pPr>
              <a:t>‹#›</a:t>
            </a:fld>
            <a:r>
              <a:rPr lang="en-US" altLang="en-US" sz="1200" b="1" smtClean="0">
                <a:solidFill>
                  <a:srgbClr val="382344"/>
                </a:solidFill>
                <a:latin typeface="Arial" panose="020B0604020202020204" pitchFamily="34" charset="0"/>
              </a:rPr>
              <a:t> of 35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6629400"/>
            <a:ext cx="822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" pitchFamily="2" charset="0"/>
              </a:defRPr>
            </a:lvl9pPr>
          </a:lstStyle>
          <a:p>
            <a:pPr>
              <a:defRPr/>
            </a:pP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</a:rPr>
              <a:t>Copyright © 2009 Pearson Education, Inc. Publishing as Prentice Hall  </a:t>
            </a: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Microeconomics  •  </a:t>
            </a:r>
            <a:r>
              <a:rPr lang="en-US" altLang="en-US" sz="1200" smtClean="0">
                <a:solidFill>
                  <a:srgbClr val="382344"/>
                </a:solidFill>
                <a:latin typeface="Arial" panose="020B0604020202020204" pitchFamily="34" charset="0"/>
              </a:rPr>
              <a:t>Pindyck/Rubinfeld, 7e.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0066B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53BE9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 b="1" i="1">
          <a:solidFill>
            <a:srgbClr val="F7955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792162"/>
          </a:xfrm>
        </p:spPr>
        <p:txBody>
          <a:bodyPr/>
          <a:lstStyle/>
          <a:p>
            <a:r>
              <a:rPr lang="en-GB" sz="3600" dirty="0" smtClean="0">
                <a:solidFill>
                  <a:schemeClr val="tx1"/>
                </a:solidFill>
              </a:rPr>
              <a:t>Example </a:t>
            </a:r>
            <a:r>
              <a:rPr lang="en-GB" sz="3600" dirty="0">
                <a:solidFill>
                  <a:schemeClr val="tx1"/>
                </a:solidFill>
              </a:rPr>
              <a:t>on </a:t>
            </a:r>
            <a:r>
              <a:rPr lang="en-US" altLang="en-US" sz="3600" dirty="0" smtClean="0">
                <a:solidFill>
                  <a:schemeClr val="tx1"/>
                </a:solidFill>
              </a:rPr>
              <a:t>efficiency in exchange</a:t>
            </a:r>
            <a:endParaRPr lang="en-GB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76200" y="644921"/>
                <a:ext cx="8915400" cy="598447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800" dirty="0" smtClean="0"/>
                  <a:t>Two goods, Food (F) and Clothes (C)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Two individuals, James and Karen with the following initial allocation:</a:t>
                </a:r>
              </a:p>
              <a:p>
                <a:pPr marL="0" indent="0">
                  <a:buNone/>
                </a:pPr>
                <a:endParaRPr lang="en-GB" sz="2800" dirty="0"/>
              </a:p>
              <a:p>
                <a:pPr marL="0" indent="0">
                  <a:buNone/>
                </a:pPr>
                <a:endParaRPr lang="en-GB" sz="2800" dirty="0" smtClean="0"/>
              </a:p>
              <a:p>
                <a:pPr marL="0" indent="0">
                  <a:buNone/>
                </a:pPr>
                <a:endParaRPr lang="en-GB" sz="2800" dirty="0"/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2800" dirty="0" smtClean="0"/>
                  <a:t>James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r>
                  <a:rPr lang="en-GB" sz="2800" dirty="0" smtClean="0"/>
                  <a:t>Karen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We need to compute the MRS of food for clothing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8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dirty="0" smtClean="0">
                                <a:latin typeface="Cambria Math" panose="02040503050406030204" pitchFamily="18" charset="0"/>
                              </a:rPr>
                              <m:t>𝑀𝑅𝑆</m:t>
                            </m:r>
                          </m:e>
                          <m:sub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</a:rPr>
                              <m:t>𝐹𝐶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800" dirty="0" smtClean="0"/>
                  <a:t> at the initial allocation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 smtClean="0">
                              <a:latin typeface="Cambria Math" panose="02040503050406030204" pitchFamily="18" charset="0"/>
                            </a:rPr>
                            <m:t>𝑀𝑅𝑆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𝑑𝑈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𝑑𝐹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𝑑𝑈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𝑑𝐶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2800" dirty="0" smtClean="0"/>
              </a:p>
              <a:p>
                <a:pPr marL="0" indent="0">
                  <a:spcBef>
                    <a:spcPts val="0"/>
                  </a:spcBef>
                  <a:buNone/>
                </a:pPr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 </a:t>
                </a:r>
                <a:endParaRPr lang="en-GB" sz="2800" dirty="0"/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644921"/>
                <a:ext cx="8915400" cy="5984479"/>
              </a:xfrm>
              <a:blipFill rotWithShape="0">
                <a:blip r:embed="rId2"/>
                <a:stretch>
                  <a:fillRect l="-1436" t="-1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table16.01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" t="28743" r="43925" b="4791"/>
          <a:stretch/>
        </p:blipFill>
        <p:spPr bwMode="auto">
          <a:xfrm>
            <a:off x="1828800" y="2133600"/>
            <a:ext cx="5403737" cy="1270794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721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98" y="762000"/>
                <a:ext cx="9067800" cy="5105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800" dirty="0" smtClean="0"/>
                  <a:t>James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2800" dirty="0" smtClean="0"/>
                  <a:t>,  7F, 1C):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den>
                            </m:f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den>
                            </m:f>
                          </m:sup>
                        </m:s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en-GB" sz="2800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Replacing the initial allocation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 smtClean="0">
                              <a:latin typeface="Cambria Math" panose="02040503050406030204" pitchFamily="18" charset="0"/>
                            </a:rPr>
                            <m:t>𝑀𝑅𝑆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To get one additional unit of food he is willing to pay a maximum of 0.5 units of clothing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To sell one unit of food he is willing to accept a minimum of 0.5 units of clothing</a:t>
                </a:r>
                <a:endParaRPr lang="en-GB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98" y="762000"/>
                <a:ext cx="9067800" cy="5105400"/>
              </a:xfrm>
              <a:blipFill rotWithShape="0">
                <a:blip r:embed="rId2"/>
                <a:stretch>
                  <a:fillRect l="-1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77039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698" y="762000"/>
                <a:ext cx="9067800" cy="5105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800" dirty="0" smtClean="0"/>
                  <a:t>Karen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2800" dirty="0" smtClean="0"/>
                  <a:t>,  3F, 5C):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GB" sz="2800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den>
                            </m:f>
                          </m:sup>
                        </m:s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r>
                  <a:rPr lang="en-GB" sz="2800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Replacing the initial allocation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 smtClean="0">
                              <a:latin typeface="Cambria Math" panose="02040503050406030204" pitchFamily="18" charset="0"/>
                            </a:rPr>
                            <m:t>𝑀𝑅𝑆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𝐹𝐶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To get one additional unit of food she is willing to pay a maximum of 3 units of clothing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To sell one unit of food she is willing to accept a minimum of 3 units of clothing</a:t>
                </a:r>
                <a:endParaRPr lang="en-GB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698" y="762000"/>
                <a:ext cx="9067800" cy="5105400"/>
              </a:xfrm>
              <a:blipFill rotWithShape="0">
                <a:blip r:embed="rId2"/>
                <a:stretch>
                  <a:fillRect l="-1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092799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7380"/>
                <a:ext cx="9067800" cy="659201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800" dirty="0" smtClean="0"/>
                  <a:t>Karen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sz="2800" dirty="0" smtClean="0"/>
                  <a:t>James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0.5</m:t>
                    </m:r>
                  </m:oMath>
                </a14:m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Is it possible a trade where James buys F and sells C and Karen sells F and buys C?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James </a:t>
                </a:r>
                <a:r>
                  <a:rPr lang="en-GB" sz="2800" dirty="0" smtClean="0"/>
                  <a:t>is willing to pay a maximum of 0.5 units of C to get one unit of F while Karen is willing to sell one unit of F for at least 3 units of C.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Then this trade is not possible</a:t>
                </a:r>
                <a:r>
                  <a:rPr lang="en-GB" sz="2800" dirty="0" smtClean="0"/>
                  <a:t> </a:t>
                </a:r>
              </a:p>
              <a:p>
                <a:pPr marL="0" indent="0">
                  <a:buNone/>
                </a:pPr>
                <a:endParaRPr lang="en-GB" sz="280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Is it possible a trade where James buys C and sells F and Karen sells C and buys F?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James is willing to sell one unit of F for at least 0.5 units of C while Karen is willing to pay a maximum of 3 units of C to get an additional unit of food.</a:t>
                </a:r>
              </a:p>
              <a:p>
                <a:pPr marL="0" indent="0">
                  <a:buNone/>
                </a:pPr>
                <a:r>
                  <a:rPr lang="en-GB" sz="2800" dirty="0" smtClean="0"/>
                  <a:t>Then this trade is possible, for example 1F for 1C </a:t>
                </a:r>
              </a:p>
              <a:p>
                <a:pPr marL="0" indent="0">
                  <a:buNone/>
                </a:pPr>
                <a:endParaRPr lang="en-GB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7380"/>
                <a:ext cx="9067800" cy="6592019"/>
              </a:xfrm>
              <a:blipFill rotWithShape="0">
                <a:blip r:embed="rId2"/>
                <a:stretch>
                  <a:fillRect l="-1412" t="-925" r="-1412" b="-3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432862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8938"/>
            <a:ext cx="1273175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table16.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9525"/>
            <a:ext cx="78009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280986" y="1676400"/>
                <a:ext cx="8458200" cy="4785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Initial allocation:</a:t>
                </a: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James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7=7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endParaRPr lang="en-GB" sz="2800" dirty="0" smtClean="0">
                  <a:latin typeface="Calibri" panose="020F0502020204030204" pitchFamily="34" charset="0"/>
                </a:endParaRP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Karen </a:t>
                </a:r>
                <a:r>
                  <a:rPr lang="en-GB" sz="2800" dirty="0" smtClean="0">
                    <a:latin typeface="Calibri" panose="020F0502020204030204" pitchFamily="34" charset="0"/>
                  </a:rPr>
                  <a:t>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3=7.34</m:t>
                    </m:r>
                  </m:oMath>
                </a14:m>
                <a:endParaRPr lang="en-GB" sz="2800" dirty="0" smtClean="0">
                  <a:latin typeface="Calibri" panose="020F0502020204030204" pitchFamily="34" charset="0"/>
                </a:endParaRPr>
              </a:p>
              <a:p>
                <a:pPr marL="0" indent="0">
                  <a:lnSpc>
                    <a:spcPts val="3800"/>
                  </a:lnSpc>
                  <a:spcBef>
                    <a:spcPts val="120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After trading</a:t>
                </a: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James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=7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.31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endParaRPr lang="en-GB" sz="2800" dirty="0" smtClean="0">
                  <a:latin typeface="Calibri" panose="020F0502020204030204" pitchFamily="34" charset="0"/>
                </a:endParaRP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Karen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GB" sz="2800" b="0" dirty="0" smtClean="0">
                  <a:latin typeface="Calibri" panose="020F0502020204030204" pitchFamily="34" charset="0"/>
                </a:endParaRPr>
              </a:p>
              <a:p>
                <a:pPr>
                  <a:lnSpc>
                    <a:spcPts val="3800"/>
                  </a:lnSpc>
                  <a:spcBef>
                    <a:spcPts val="1200"/>
                  </a:spcBef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After an additional trading (James: 5F 3C;  Karen: 5F 3C)</a:t>
                </a: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James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84</m:t>
                    </m:r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endParaRPr lang="en-GB" sz="2800" dirty="0" smtClean="0">
                  <a:latin typeface="Calibri" panose="020F0502020204030204" pitchFamily="34" charset="0"/>
                </a:endParaRPr>
              </a:p>
              <a:p>
                <a:pPr marL="0" indent="0">
                  <a:lnSpc>
                    <a:spcPts val="3800"/>
                  </a:lnSpc>
                  <a:spcBef>
                    <a:spcPts val="0"/>
                  </a:spcBef>
                  <a:buNone/>
                </a:pPr>
                <a:r>
                  <a:rPr lang="en-GB" sz="2800" dirty="0" smtClean="0">
                    <a:latin typeface="Calibri" panose="020F0502020204030204" pitchFamily="34" charset="0"/>
                  </a:rPr>
                  <a:t>Karen utility: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f>
                          <m:fPr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den>
                        </m:f>
                      </m:sup>
                    </m:sSup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21</m:t>
                    </m:r>
                  </m:oMath>
                </a14:m>
                <a:endParaRPr lang="en-GB" sz="2800" dirty="0" smtClean="0">
                  <a:latin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986" y="1676400"/>
                <a:ext cx="8458200" cy="4785926"/>
              </a:xfrm>
              <a:prstGeom prst="rect">
                <a:avLst/>
              </a:prstGeom>
              <a:blipFill rotWithShape="0">
                <a:blip r:embed="rId4"/>
                <a:stretch>
                  <a:fillRect l="-1441" t="-637" b="-26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315200" cy="533400"/>
          </a:xfrm>
        </p:spPr>
        <p:txBody>
          <a:bodyPr/>
          <a:lstStyle/>
          <a:p>
            <a:pPr eaLnBrk="1" hangingPunct="1"/>
            <a:r>
              <a:rPr lang="en-US" altLang="en-US" sz="2000" b="0" smtClean="0"/>
              <a:t>EFFICIENCY IN EXCHANGE</a:t>
            </a:r>
          </a:p>
        </p:txBody>
      </p:sp>
      <p:grpSp>
        <p:nvGrpSpPr>
          <p:cNvPr id="14339" name="Group 5"/>
          <p:cNvGrpSpPr>
            <a:grpSpLocks/>
          </p:cNvGrpSpPr>
          <p:nvPr/>
        </p:nvGrpSpPr>
        <p:grpSpPr bwMode="auto">
          <a:xfrm>
            <a:off x="457200" y="381000"/>
            <a:ext cx="8229600" cy="487363"/>
            <a:chOff x="288" y="240"/>
            <a:chExt cx="5184" cy="307"/>
          </a:xfrm>
        </p:grpSpPr>
        <p:sp>
          <p:nvSpPr>
            <p:cNvPr id="14357" name="Rectangle 6"/>
            <p:cNvSpPr>
              <a:spLocks noChangeArrowheads="1"/>
            </p:cNvSpPr>
            <p:nvPr/>
          </p:nvSpPr>
          <p:spPr bwMode="auto">
            <a:xfrm>
              <a:off x="288" y="240"/>
              <a:ext cx="528" cy="307"/>
            </a:xfrm>
            <a:prstGeom prst="rect">
              <a:avLst/>
            </a:prstGeom>
            <a:solidFill>
              <a:srgbClr val="006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defRPr sz="2400">
                  <a:solidFill>
                    <a:srgbClr val="53BE95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defRPr sz="2000" b="1" i="1">
                  <a:solidFill>
                    <a:srgbClr val="F795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2600">
                  <a:solidFill>
                    <a:schemeClr val="bg1"/>
                  </a:solidFill>
                </a:rPr>
                <a:t>16.2</a:t>
              </a:r>
            </a:p>
          </p:txBody>
        </p:sp>
        <p:sp>
          <p:nvSpPr>
            <p:cNvPr id="14358" name="Line 7"/>
            <p:cNvSpPr>
              <a:spLocks noChangeShapeType="1"/>
            </p:cNvSpPr>
            <p:nvPr/>
          </p:nvSpPr>
          <p:spPr bwMode="auto">
            <a:xfrm>
              <a:off x="288" y="240"/>
              <a:ext cx="5184" cy="0"/>
            </a:xfrm>
            <a:prstGeom prst="line">
              <a:avLst/>
            </a:prstGeom>
            <a:noFill/>
            <a:ln w="9525">
              <a:solidFill>
                <a:srgbClr val="53BE9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4340" name="Picture 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8938"/>
            <a:ext cx="1273175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90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6705600" cy="511175"/>
          </a:xfrm>
        </p:spPr>
        <p:txBody>
          <a:bodyPr/>
          <a:lstStyle/>
          <a:p>
            <a:r>
              <a:rPr lang="en-US" altLang="en-US" sz="2000" smtClean="0"/>
              <a:t>The Edgeworth Box Diagram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33400" y="2286000"/>
            <a:ext cx="2514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altLang="en-US" sz="1400">
                <a:solidFill>
                  <a:schemeClr val="tx1"/>
                </a:solidFill>
              </a:rPr>
              <a:t>Each point in the Edgeworth box simultaneously represents James’s and Karen’s market baskets of food and clothing. </a:t>
            </a:r>
          </a:p>
          <a:p>
            <a:pPr eaLnBrk="1" hangingPunct="1">
              <a:spcAft>
                <a:spcPct val="20000"/>
              </a:spcAft>
            </a:pPr>
            <a:r>
              <a:rPr lang="en-US" altLang="en-US" sz="1400">
                <a:solidFill>
                  <a:schemeClr val="tx1"/>
                </a:solidFill>
              </a:rPr>
              <a:t>At </a:t>
            </a:r>
            <a:r>
              <a:rPr lang="en-US" altLang="en-US" sz="1400" i="1">
                <a:solidFill>
                  <a:schemeClr val="tx1"/>
                </a:solidFill>
              </a:rPr>
              <a:t>A</a:t>
            </a:r>
            <a:r>
              <a:rPr lang="en-US" altLang="en-US" sz="1400">
                <a:solidFill>
                  <a:schemeClr val="tx1"/>
                </a:solidFill>
              </a:rPr>
              <a:t>, for example, James has 7 units of food and 1 unit of clothing, </a:t>
            </a:r>
          </a:p>
          <a:p>
            <a:pPr eaLnBrk="1" hangingPunct="1">
              <a:spcAft>
                <a:spcPct val="20000"/>
              </a:spcAft>
            </a:pPr>
            <a:r>
              <a:rPr lang="en-US" altLang="en-US" sz="1400">
                <a:solidFill>
                  <a:schemeClr val="tx1"/>
                </a:solidFill>
              </a:rPr>
              <a:t>and Karen 3 units of food and 5 units of clothing.</a:t>
            </a: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90550" y="1828800"/>
            <a:ext cx="2513013" cy="304800"/>
          </a:xfrm>
          <a:prstGeom prst="rect">
            <a:avLst/>
          </a:prstGeom>
          <a:solidFill>
            <a:srgbClr val="B27CB6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chemeClr val="tx1"/>
                </a:solidFill>
              </a:rPr>
              <a:t>Exchange in an Edgeworth Box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90550" y="1524000"/>
            <a:ext cx="9906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marL="342900" indent="-342900"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B27CB6"/>
                </a:solidFill>
              </a:rPr>
              <a:t>Figure 16.3</a:t>
            </a:r>
          </a:p>
        </p:txBody>
      </p:sp>
      <p:pic>
        <p:nvPicPr>
          <p:cNvPr id="78850" name="Picture 2" descr="C:\Documents and Settings\Kyle M. Thiel\Desktop\pindyckDone\ch16\fig16.03\fig16.03_0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C:\Documents and Settings\Kyle M. Thiel\Desktop\pindyckDone\ch16\fig16.03\fig16.03_1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 descr="C:\Documents and Settings\Kyle M. Thiel\Desktop\pindyckDone\ch16\fig16.03\fig16.03_0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5" descr="C:\Documents and Settings\Kyle M. Thiel\Desktop\pindyckDone\ch16\fig16.03\fig16.03_04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6" descr="C:\Documents and Settings\Kyle M. Thiel\Desktop\pindyckDone\ch16\fig16.03\fig16.03_05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7" descr="C:\Documents and Settings\Kyle M. Thiel\Desktop\pindyckDone\ch16\fig16.03\fig16.03_06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Picture 8" descr="C:\Documents and Settings\Kyle M. Thiel\Desktop\pindyckDone\ch16\fig16.03\fig16.03_07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9" descr="C:\Documents and Settings\Kyle M. Thiel\Desktop\pindyckDone\ch16\fig16.03\fig16.03_09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8" name="Picture 10" descr="C:\Documents and Settings\Kyle M. Thiel\Desktop\pindyckDone\ch16\fig16.03\fig16.03_10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1" descr="C:\Documents and Settings\Kyle M. Thiel\Desktop\pindyckDone\ch16\fig16.03\fig16.03_12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0" name="Picture 12" descr="C:\Documents and Settings\Kyle M. Thiel\Desktop\pindyckDone\ch16\fig16.03\fig16.03_02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1" name="Picture 13" descr="C:\Documents and Settings\Kyle M. Thiel\Desktop\pindyckDone\ch16\fig16.03\fig16.03_01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590675"/>
            <a:ext cx="5905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5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315200" cy="533400"/>
          </a:xfrm>
        </p:spPr>
        <p:txBody>
          <a:bodyPr/>
          <a:lstStyle/>
          <a:p>
            <a:pPr eaLnBrk="1" hangingPunct="1"/>
            <a:r>
              <a:rPr lang="en-US" altLang="en-US" sz="2000" b="0" smtClean="0"/>
              <a:t>EFFICIENCY IN EXCHANGE</a:t>
            </a:r>
          </a:p>
        </p:txBody>
      </p:sp>
      <p:grpSp>
        <p:nvGrpSpPr>
          <p:cNvPr id="15363" name="Group 5"/>
          <p:cNvGrpSpPr>
            <a:grpSpLocks/>
          </p:cNvGrpSpPr>
          <p:nvPr/>
        </p:nvGrpSpPr>
        <p:grpSpPr bwMode="auto">
          <a:xfrm>
            <a:off x="457200" y="381000"/>
            <a:ext cx="8229600" cy="487363"/>
            <a:chOff x="288" y="240"/>
            <a:chExt cx="5184" cy="307"/>
          </a:xfrm>
        </p:grpSpPr>
        <p:sp>
          <p:nvSpPr>
            <p:cNvPr id="15382" name="Rectangle 6"/>
            <p:cNvSpPr>
              <a:spLocks noChangeArrowheads="1"/>
            </p:cNvSpPr>
            <p:nvPr/>
          </p:nvSpPr>
          <p:spPr bwMode="auto">
            <a:xfrm>
              <a:off x="288" y="240"/>
              <a:ext cx="528" cy="307"/>
            </a:xfrm>
            <a:prstGeom prst="rect">
              <a:avLst/>
            </a:prstGeom>
            <a:solidFill>
              <a:srgbClr val="006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defRPr sz="2400">
                  <a:solidFill>
                    <a:srgbClr val="53BE95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defRPr sz="2000" b="1" i="1">
                  <a:solidFill>
                    <a:srgbClr val="F795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2600">
                  <a:solidFill>
                    <a:schemeClr val="bg1"/>
                  </a:solidFill>
                </a:rPr>
                <a:t>16.2</a:t>
              </a:r>
            </a:p>
          </p:txBody>
        </p:sp>
        <p:sp>
          <p:nvSpPr>
            <p:cNvPr id="15383" name="Line 7"/>
            <p:cNvSpPr>
              <a:spLocks noChangeShapeType="1"/>
            </p:cNvSpPr>
            <p:nvPr/>
          </p:nvSpPr>
          <p:spPr bwMode="auto">
            <a:xfrm>
              <a:off x="288" y="240"/>
              <a:ext cx="5184" cy="0"/>
            </a:xfrm>
            <a:prstGeom prst="line">
              <a:avLst/>
            </a:prstGeom>
            <a:noFill/>
            <a:ln w="9525">
              <a:solidFill>
                <a:srgbClr val="53BE9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15364" name="Picture 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88938"/>
            <a:ext cx="1273175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0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6705600" cy="511175"/>
          </a:xfrm>
        </p:spPr>
        <p:txBody>
          <a:bodyPr/>
          <a:lstStyle/>
          <a:p>
            <a:pPr marL="0" indent="0" eaLnBrk="1" hangingPunct="1"/>
            <a:r>
              <a:rPr lang="en-US" altLang="en-US" sz="2000" smtClean="0"/>
              <a:t>Efficient Allocations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33400" y="2390775"/>
            <a:ext cx="1981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altLang="en-US" sz="1400">
                <a:solidFill>
                  <a:schemeClr val="tx1"/>
                </a:solidFill>
              </a:rPr>
              <a:t>The Edgeworth box illustrates the possibilities for both consumers to increase their satisfaction by trading goods. </a:t>
            </a:r>
          </a:p>
          <a:p>
            <a:pPr eaLnBrk="1" hangingPunct="1">
              <a:spcAft>
                <a:spcPct val="20000"/>
              </a:spcAft>
            </a:pPr>
            <a:r>
              <a:rPr lang="en-US" altLang="en-US" sz="1400">
                <a:solidFill>
                  <a:schemeClr val="tx1"/>
                </a:solidFill>
              </a:rPr>
              <a:t>If </a:t>
            </a:r>
            <a:r>
              <a:rPr lang="en-US" altLang="en-US" sz="1400" i="1">
                <a:solidFill>
                  <a:schemeClr val="tx1"/>
                </a:solidFill>
              </a:rPr>
              <a:t>A</a:t>
            </a:r>
            <a:r>
              <a:rPr lang="en-US" altLang="en-US" sz="1400">
                <a:solidFill>
                  <a:schemeClr val="tx1"/>
                </a:solidFill>
              </a:rPr>
              <a:t> gives the initial allocation of resources, the shaded area describes all mutually beneficial trades.</a:t>
            </a: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90550" y="1933575"/>
            <a:ext cx="1979613" cy="304800"/>
          </a:xfrm>
          <a:prstGeom prst="rect">
            <a:avLst/>
          </a:prstGeom>
          <a:solidFill>
            <a:srgbClr val="B27CB6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chemeClr val="tx1"/>
                </a:solidFill>
              </a:rPr>
              <a:t>Efficiency in Exchange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590550" y="1628775"/>
            <a:ext cx="9906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marL="342900" indent="-342900">
              <a:spcBef>
                <a:spcPct val="20000"/>
              </a:spcBef>
              <a:defRPr sz="2400">
                <a:solidFill>
                  <a:srgbClr val="53BE95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000" b="1" i="1">
                <a:solidFill>
                  <a:srgbClr val="F795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b="1">
                <a:solidFill>
                  <a:srgbClr val="B27CB6"/>
                </a:solidFill>
              </a:rPr>
              <a:t>Figure 16.4</a:t>
            </a:r>
          </a:p>
        </p:txBody>
      </p:sp>
      <p:pic>
        <p:nvPicPr>
          <p:cNvPr id="18" name="Picture 17" descr="fig16.04_1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0" name="Picture 2" descr="C:\Documents and Settings\Kyle M. Thiel\Desktop\pindyckDone\ch16\fig16.04\fig16.04_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C:\Documents and Settings\Kyle M. Thiel\Desktop\pindyckDone\ch16\fig16.04\fig16.04_0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 descr="C:\Documents and Settings\Kyle M. Thiel\Desktop\pindyckDone\ch16\fig16.04\fig16.04_04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5" descr="C:\Documents and Settings\Kyle M. Thiel\Desktop\pindyckDone\ch16\fig16.04\fig16.04_0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6" descr="C:\Documents and Settings\Kyle M. Thiel\Desktop\pindyckDone\ch16\fig16.04\fig16.04_0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7" descr="C:\Documents and Settings\Kyle M. Thiel\Desktop\pindyckDone\ch16\fig16.04\fig16.04_09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1" descr="C:\Documents and Settings\Kyle M. Thiel\Desktop\pindyckDone\ch16\fig16.04\fig16.04_10a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0" name="Picture 12" descr="C:\Documents and Settings\Kyle M. Thiel\Desktop\pindyckDone\ch16\fig16.04\fig16.04_05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1" name="Picture 13" descr="C:\Documents and Settings\Kyle M. Thiel\Desktop\pindyckDone\ch16\fig16.04\fig16.04_08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2" name="Picture 14" descr="C:\Documents and Settings\Kyle M. Thiel\Desktop\pindyckDone\ch16\fig16.04\fig16.04_09a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3" name="Picture 15" descr="C:\Documents and Settings\Kyle M. Thiel\Desktop\pindyckDone\ch16\fig16.04\fig16.04_02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4" name="Picture 16" descr="C:\Documents and Settings\Kyle M. Thiel\Desktop\pindyckDone\ch16\fig16.04\fig16.04_01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524000"/>
            <a:ext cx="63531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half" idx="1"/>
              </p:nvPr>
            </p:nvSpPr>
            <p:spPr>
              <a:xfrm>
                <a:off x="0" y="228600"/>
                <a:ext cx="9067800" cy="6400800"/>
              </a:xfrm>
            </p:spPr>
            <p:txBody>
              <a:bodyPr/>
              <a:lstStyle/>
              <a:p>
                <a:r>
                  <a:rPr lang="en-GB" dirty="0" smtClean="0">
                    <a:solidFill>
                      <a:schemeClr val="tx1"/>
                    </a:solidFill>
                  </a:rPr>
                  <a:t>The contract curve is the set of points where the MRS of James and Karen are equal</a:t>
                </a:r>
              </a:p>
              <a:p>
                <a:r>
                  <a:rPr lang="en-GB" dirty="0" smtClean="0">
                    <a:solidFill>
                      <a:schemeClr val="tx1"/>
                    </a:solidFill>
                  </a:rPr>
                  <a:t>James: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         Karen: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𝑀𝑅𝑆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𝐹𝐶</m:t>
                        </m:r>
                      </m:sub>
                    </m:sSub>
                    <m:r>
                      <a:rPr lang="en-GB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(6−</m:t>
                            </m:r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(10−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GB" dirty="0" smtClean="0">
                  <a:solidFill>
                    <a:schemeClr val="tx1"/>
                  </a:solidFill>
                </a:endParaRPr>
              </a:p>
              <a:p>
                <a:r>
                  <a:rPr lang="en-GB" dirty="0" smtClean="0">
                    <a:solidFill>
                      <a:schemeClr val="tx1"/>
                    </a:solidFill>
                  </a:rPr>
                  <a:t>Because in total there are 6 units of C and 10 units of F</a:t>
                </a:r>
              </a:p>
              <a:p>
                <a:r>
                  <a:rPr lang="en-GB" dirty="0" smtClean="0">
                    <a:solidFill>
                      <a:schemeClr val="tx1"/>
                    </a:solidFill>
                  </a:rPr>
                  <a:t>On the contract curve is satisfied the following relation: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(6−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5(10−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>
                  <a:solidFill>
                    <a:schemeClr val="tx1"/>
                  </a:solidFill>
                </a:endParaRPr>
              </a:p>
              <a:p>
                <a:r>
                  <a:rPr lang="en-GB" dirty="0" smtClean="0">
                    <a:solidFill>
                      <a:schemeClr val="tx1"/>
                    </a:solidFill>
                  </a:rPr>
                  <a:t>Solving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we get: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108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17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−350</m:t>
                          </m:r>
                        </m:den>
                      </m:f>
                    </m:oMath>
                  </m:oMathPara>
                </a14:m>
                <a:endParaRPr lang="en-GB" dirty="0" smtClean="0">
                  <a:solidFill>
                    <a:schemeClr val="tx1"/>
                  </a:solidFill>
                </a:endParaRPr>
              </a:p>
              <a:p>
                <a:r>
                  <a:rPr lang="en-GB" dirty="0"/>
                  <a:t> </a:t>
                </a:r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 smtClean="0">
                  <a:solidFill>
                    <a:schemeClr val="tx1"/>
                  </a:solidFill>
                </a:endParaRPr>
              </a:p>
              <a:p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0" y="228600"/>
                <a:ext cx="9067800" cy="6400800"/>
              </a:xfrm>
              <a:blipFill rotWithShape="0">
                <a:blip r:embed="rId2"/>
                <a:stretch>
                  <a:fillRect l="-1008" t="-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789046"/>
            <a:ext cx="3276600" cy="206607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9187700"/>
      </p:ext>
    </p:extLst>
  </p:cSld>
  <p:clrMapOvr>
    <a:masterClrMapping/>
  </p:clrMapOvr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9051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AutoNum type="arabicPeriod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9051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AutoNum type="arabicPeriod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2" charset="0"/>
          </a:defRPr>
        </a:defPPr>
      </a:lstStyle>
    </a:lnDef>
  </a:objectDefaults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9051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AutoNum type="arabicPeriod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290513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AutoNum type="arabicPeriod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13522</TotalTime>
  <Words>175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Palatino</vt:lpstr>
      <vt:lpstr>Arial</vt:lpstr>
      <vt:lpstr>Palatino Linotype</vt:lpstr>
      <vt:lpstr>Calibri</vt:lpstr>
      <vt:lpstr>Avenir 65 Medium</vt:lpstr>
      <vt:lpstr>4_Custom Design</vt:lpstr>
      <vt:lpstr>Default Design</vt:lpstr>
      <vt:lpstr>Example on efficiency in exchange</vt:lpstr>
      <vt:lpstr>PowerPoint Presentation</vt:lpstr>
      <vt:lpstr>PowerPoint Presentation</vt:lpstr>
      <vt:lpstr>PowerPoint Presentation</vt:lpstr>
      <vt:lpstr>PowerPoint Presentation</vt:lpstr>
      <vt:lpstr>EFFICIENCY IN EXCHANGE</vt:lpstr>
      <vt:lpstr>EFFICIENCY IN EXCHANGE</vt:lpstr>
      <vt:lpstr>PowerPoint Presentation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Pindyck/Rubinfeld Microeconomics</dc:title>
  <dc:creator>Fernando &amp; Yvonn Quijano</dc:creator>
  <cp:lastModifiedBy>Feri, Francesco</cp:lastModifiedBy>
  <cp:revision>837</cp:revision>
  <dcterms:created xsi:type="dcterms:W3CDTF">2007-12-03T01:45:05Z</dcterms:created>
  <dcterms:modified xsi:type="dcterms:W3CDTF">2019-04-28T22:02:59Z</dcterms:modified>
</cp:coreProperties>
</file>